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0" r:id="rId3"/>
    <p:sldId id="269" r:id="rId4"/>
    <p:sldId id="257" r:id="rId5"/>
    <p:sldId id="258" r:id="rId6"/>
    <p:sldId id="259" r:id="rId7"/>
    <p:sldId id="264" r:id="rId8"/>
    <p:sldId id="260" r:id="rId9"/>
    <p:sldId id="261" r:id="rId10"/>
    <p:sldId id="262" r:id="rId11"/>
    <p:sldId id="263" r:id="rId12"/>
    <p:sldId id="265" r:id="rId13"/>
    <p:sldId id="266" r:id="rId14"/>
    <p:sldId id="267" r:id="rId15"/>
    <p:sldId id="272" r:id="rId16"/>
    <p:sldId id="273" r:id="rId17"/>
    <p:sldId id="271" r:id="rId18"/>
    <p:sldId id="268" r:id="rId1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33" autoAdjust="0"/>
    <p:restoredTop sz="94660"/>
  </p:normalViewPr>
  <p:slideViewPr>
    <p:cSldViewPr snapToGrid="0">
      <p:cViewPr varScale="1">
        <p:scale>
          <a:sx n="83" d="100"/>
          <a:sy n="83" d="100"/>
        </p:scale>
        <p:origin x="19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3CF93-34E0-4AEF-BD8A-1BD789441C05}" type="datetimeFigureOut">
              <a:rPr lang="ru-RU" smtClean="0"/>
              <a:t>13.04.2023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F56ED-07F5-4EA2-A034-DEB01388FF3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012105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3CF93-34E0-4AEF-BD8A-1BD789441C05}" type="datetimeFigureOut">
              <a:rPr lang="ru-RU" smtClean="0"/>
              <a:t>13.04.2023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F56ED-07F5-4EA2-A034-DEB01388FF3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577065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3CF93-34E0-4AEF-BD8A-1BD789441C05}" type="datetimeFigureOut">
              <a:rPr lang="ru-RU" smtClean="0"/>
              <a:t>13.04.2023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F56ED-07F5-4EA2-A034-DEB01388FF3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116628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3CF93-34E0-4AEF-BD8A-1BD789441C05}" type="datetimeFigureOut">
              <a:rPr lang="ru-RU" smtClean="0"/>
              <a:t>13.04.2023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F56ED-07F5-4EA2-A034-DEB01388FF3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20080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3CF93-34E0-4AEF-BD8A-1BD789441C05}" type="datetimeFigureOut">
              <a:rPr lang="ru-RU" smtClean="0"/>
              <a:t>13.04.2023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F56ED-07F5-4EA2-A034-DEB01388FF3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722305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3CF93-34E0-4AEF-BD8A-1BD789441C05}" type="datetimeFigureOut">
              <a:rPr lang="ru-RU" smtClean="0"/>
              <a:t>13.04.2023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F56ED-07F5-4EA2-A034-DEB01388FF3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308195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3CF93-34E0-4AEF-BD8A-1BD789441C05}" type="datetimeFigureOut">
              <a:rPr lang="ru-RU" smtClean="0"/>
              <a:t>13.04.2023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F56ED-07F5-4EA2-A034-DEB01388FF3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602314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3CF93-34E0-4AEF-BD8A-1BD789441C05}" type="datetimeFigureOut">
              <a:rPr lang="ru-RU" smtClean="0"/>
              <a:t>13.04.2023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F56ED-07F5-4EA2-A034-DEB01388FF3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752053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3CF93-34E0-4AEF-BD8A-1BD789441C05}" type="datetimeFigureOut">
              <a:rPr lang="ru-RU" smtClean="0"/>
              <a:t>13.04.2023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F56ED-07F5-4EA2-A034-DEB01388FF3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491387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3CF93-34E0-4AEF-BD8A-1BD789441C05}" type="datetimeFigureOut">
              <a:rPr lang="ru-RU" smtClean="0"/>
              <a:t>13.04.2023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F56ED-07F5-4EA2-A034-DEB01388FF3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76054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3CF93-34E0-4AEF-BD8A-1BD789441C05}" type="datetimeFigureOut">
              <a:rPr lang="ru-RU" smtClean="0"/>
              <a:t>13.04.2023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F56ED-07F5-4EA2-A034-DEB01388FF3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668945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93CF93-34E0-4AEF-BD8A-1BD789441C05}" type="datetimeFigureOut">
              <a:rPr lang="ru-RU" smtClean="0"/>
              <a:t>13.04.2023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FF56ED-07F5-4EA2-A034-DEB01388FF3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548227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pythonanywhere.com/" TargetMode="External"/><Relationship Id="rId2" Type="http://schemas.openxmlformats.org/officeDocument/2006/relationships/hyperlink" Target="https://glitch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jpeg"/><Relationship Id="rId5" Type="http://schemas.openxmlformats.org/officeDocument/2006/relationships/hyperlink" Target="https://continuous-far-honeysuckle.glitch.me/" TargetMode="External"/><Relationship Id="rId4" Type="http://schemas.openxmlformats.org/officeDocument/2006/relationships/image" Target="../media/image5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13" Type="http://schemas.openxmlformats.org/officeDocument/2006/relationships/image" Target="../media/image20.png"/><Relationship Id="rId3" Type="http://schemas.openxmlformats.org/officeDocument/2006/relationships/image" Target="../media/image10.jpeg"/><Relationship Id="rId7" Type="http://schemas.openxmlformats.org/officeDocument/2006/relationships/image" Target="../media/image14.jpeg"/><Relationship Id="rId12" Type="http://schemas.openxmlformats.org/officeDocument/2006/relationships/image" Target="../media/image19.png"/><Relationship Id="rId2" Type="http://schemas.openxmlformats.org/officeDocument/2006/relationships/image" Target="../media/image9.jpeg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jpeg"/><Relationship Id="rId5" Type="http://schemas.openxmlformats.org/officeDocument/2006/relationships/image" Target="../media/image12.jpeg"/><Relationship Id="rId15" Type="http://schemas.openxmlformats.org/officeDocument/2006/relationships/image" Target="../media/image22.jpeg"/><Relationship Id="rId10" Type="http://schemas.openxmlformats.org/officeDocument/2006/relationships/image" Target="../media/image17.jpeg"/><Relationship Id="rId4" Type="http://schemas.openxmlformats.org/officeDocument/2006/relationships/image" Target="../media/image11.jpeg"/><Relationship Id="rId9" Type="http://schemas.openxmlformats.org/officeDocument/2006/relationships/image" Target="../media/image16.jpeg"/><Relationship Id="rId14" Type="http://schemas.openxmlformats.org/officeDocument/2006/relationships/image" Target="../media/image21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6120764" y="1840230"/>
            <a:ext cx="6623685" cy="7133525"/>
          </a:xfrm>
          <a:prstGeom prst="ellipse">
            <a:avLst/>
          </a:prstGeom>
          <a:ln w="76200">
            <a:solidFill>
              <a:srgbClr val="7030A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Овал 5"/>
          <p:cNvSpPr/>
          <p:nvPr/>
        </p:nvSpPr>
        <p:spPr>
          <a:xfrm>
            <a:off x="205740" y="4297680"/>
            <a:ext cx="2103120" cy="2297430"/>
          </a:xfrm>
          <a:prstGeom prst="ellipse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Овал 3"/>
          <p:cNvSpPr/>
          <p:nvPr/>
        </p:nvSpPr>
        <p:spPr>
          <a:xfrm>
            <a:off x="754380" y="45720"/>
            <a:ext cx="5657850" cy="5474970"/>
          </a:xfrm>
          <a:prstGeom prst="ellipse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Овал 6"/>
          <p:cNvSpPr/>
          <p:nvPr/>
        </p:nvSpPr>
        <p:spPr>
          <a:xfrm>
            <a:off x="5354955" y="137160"/>
            <a:ext cx="2114550" cy="2308860"/>
          </a:xfrm>
          <a:prstGeom prst="ellipse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TextBox 7"/>
          <p:cNvSpPr txBox="1"/>
          <p:nvPr/>
        </p:nvSpPr>
        <p:spPr>
          <a:xfrm>
            <a:off x="6412230" y="3732788"/>
            <a:ext cx="552069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Webserver </a:t>
            </a:r>
            <a:r>
              <a:rPr lang="ru-RU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«Российский туризм»</a:t>
            </a:r>
          </a:p>
          <a:p>
            <a:r>
              <a:rPr lang="ru-RU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Автор</a:t>
            </a:r>
            <a:r>
              <a:rPr lang="ru-RU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Фирсова </a:t>
            </a:r>
            <a:r>
              <a:rPr lang="ru-RU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Елизавета</a:t>
            </a:r>
            <a:endParaRPr lang="ru-RU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6458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/>
          <a:srcRect l="2618" t="7841" r="4596" b="916"/>
          <a:stretch/>
        </p:blipFill>
        <p:spPr>
          <a:xfrm>
            <a:off x="0" y="4698000"/>
            <a:ext cx="3280948" cy="2160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" y="114300"/>
            <a:ext cx="90754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Что можно увидеть на вкладке каждого региона?</a:t>
            </a:r>
            <a:endParaRPr lang="ru-RU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Скругленный прямоугольник 4"/>
          <p:cNvSpPr/>
          <p:nvPr/>
        </p:nvSpPr>
        <p:spPr>
          <a:xfrm>
            <a:off x="6495179" y="1526353"/>
            <a:ext cx="5577840" cy="2834640"/>
          </a:xfrm>
          <a:prstGeom prst="round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TextBox 5"/>
          <p:cNvSpPr txBox="1"/>
          <p:nvPr/>
        </p:nvSpPr>
        <p:spPr>
          <a:xfrm>
            <a:off x="0" y="1314629"/>
            <a:ext cx="6362700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Можно увидеть: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200" dirty="0" smtClean="0"/>
              <a:t>Название региона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200" dirty="0" smtClean="0"/>
              <a:t>Уникальность региона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200" dirty="0" smtClean="0"/>
              <a:t>Карту с населенными пунктами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200" dirty="0" smtClean="0"/>
              <a:t>Города, который здесь находятся – кнопки при нажатии переносят пользователя на страничку из сети Интернет, на которой более подробно рассказывают про этот город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200" dirty="0" smtClean="0"/>
              <a:t>Причины посетить этот регион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200" dirty="0" smtClean="0"/>
              <a:t>И фотографии</a:t>
            </a:r>
            <a:endParaRPr lang="ru-RU" sz="2200" dirty="0"/>
          </a:p>
        </p:txBody>
      </p:sp>
    </p:spTree>
    <p:extLst>
      <p:ext uri="{BB962C8B-B14F-4D97-AF65-F5344CB8AC3E}">
        <p14:creationId xmlns:p14="http://schemas.microsoft.com/office/powerpoint/2010/main" val="990683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2870" y="125730"/>
            <a:ext cx="82638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Страницы Театры и Кинотеатры РФ</a:t>
            </a:r>
            <a:endParaRPr lang="ru-RU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223" y="1054417"/>
            <a:ext cx="3454321" cy="18000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2532" y="2287905"/>
            <a:ext cx="3958006" cy="2160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606540" y="1054417"/>
            <a:ext cx="994410" cy="900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dirty="0"/>
          </a:p>
        </p:txBody>
      </p:sp>
      <p:sp>
        <p:nvSpPr>
          <p:cNvPr id="8" name="TextBox 7"/>
          <p:cNvSpPr txBox="1"/>
          <p:nvPr/>
        </p:nvSpPr>
        <p:spPr>
          <a:xfrm>
            <a:off x="5429250" y="2287905"/>
            <a:ext cx="644652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Здесь пользователь может увидеть:</a:t>
            </a:r>
          </a:p>
          <a:p>
            <a:r>
              <a:rPr lang="ru-RU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Для театров: </a:t>
            </a:r>
            <a:r>
              <a:rPr lang="ru-RU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область, город, адрес,  название, год основания, директора</a:t>
            </a:r>
          </a:p>
          <a:p>
            <a:r>
              <a:rPr lang="ru-RU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Для кинотеатров: </a:t>
            </a:r>
            <a:r>
              <a:rPr lang="ru-RU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область, город, адрес, название</a:t>
            </a:r>
            <a:endParaRPr lang="ru-RU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4"/>
          <a:srcRect t="4167" b="7224"/>
          <a:stretch/>
        </p:blipFill>
        <p:spPr>
          <a:xfrm>
            <a:off x="5286799" y="4864045"/>
            <a:ext cx="3079961" cy="1664309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 rotWithShape="1">
          <a:blip r:embed="rId5"/>
          <a:srcRect l="2492"/>
          <a:stretch/>
        </p:blipFill>
        <p:spPr>
          <a:xfrm>
            <a:off x="8195310" y="4877236"/>
            <a:ext cx="2869882" cy="1704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687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58000"/>
            <a:ext cx="3901168" cy="3600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25730" y="160020"/>
            <a:ext cx="113271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ВК бот Александр. Какие функции он выполняет?</a:t>
            </a:r>
            <a:endParaRPr lang="ru-RU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9367" y="3258000"/>
            <a:ext cx="5558919" cy="3600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577465" y="1062990"/>
            <a:ext cx="642366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</a:t>
            </a:r>
            <a:r>
              <a:rPr lang="ru-RU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тветить сразу всем людям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которые напишут в сообщения группы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Бот помогает людям сориентироваться на сайте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Бот принимает обратную связь от людей: отзывы, вопросы, пожелания</a:t>
            </a:r>
          </a:p>
        </p:txBody>
      </p:sp>
    </p:spTree>
    <p:extLst>
      <p:ext uri="{BB962C8B-B14F-4D97-AF65-F5344CB8AC3E}">
        <p14:creationId xmlns:p14="http://schemas.microsoft.com/office/powerpoint/2010/main" val="1521117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2870" y="0"/>
            <a:ext cx="111785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Как бот выглядит со стороны программы?</a:t>
            </a:r>
            <a:endParaRPr lang="ru-RU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70" y="782955"/>
            <a:ext cx="5136642" cy="61150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532120" y="673208"/>
            <a:ext cx="56464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send_messanges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функция, которая отправляет сообщения пользователю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06650"/>
            <a:ext cx="7768422" cy="3600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532120" y="1531082"/>
            <a:ext cx="62407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Вся остальная программа – самое главное, то как бот взаимодействует с пользователем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4"/>
          <a:srcRect l="3781" t="4564" r="8625" b="1301"/>
          <a:stretch/>
        </p:blipFill>
        <p:spPr>
          <a:xfrm>
            <a:off x="7820318" y="2800349"/>
            <a:ext cx="4371682" cy="39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313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14300" y="114300"/>
            <a:ext cx="81267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Что на данный момент умеет бот?</a:t>
            </a:r>
            <a:endParaRPr lang="ru-RU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94310" y="868680"/>
            <a:ext cx="620649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При приветствии бот: приветствует пользователя по имени, рассказывает о своих функциях и напоминает о правилах общения</a:t>
            </a:r>
            <a:endParaRPr lang="ru-RU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310" y="2342379"/>
            <a:ext cx="2038095" cy="290476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914650" y="2342379"/>
            <a:ext cx="7578090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Функции: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2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«Навигатор» </a:t>
            </a:r>
            <a:r>
              <a:rPr lang="ru-RU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рассказывает, что находится на сайте, группе в вк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2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«Информация» </a:t>
            </a:r>
            <a:r>
              <a:rPr lang="ru-RU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– рассказывает, о проекте, о его создателе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2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«Отзыв», «Пожелания», «Вопросы» </a:t>
            </a:r>
            <a:r>
              <a:rPr lang="ru-RU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– пользователь может отправить свой отзыв, свое пожелание или задать вопрос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2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«Рассказать про автора» </a:t>
            </a:r>
            <a:r>
              <a:rPr lang="ru-RU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– рассказывает про автора проекта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2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«Расскажи о себе» </a:t>
            </a:r>
            <a:r>
              <a:rPr lang="ru-RU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– рассказывает какие функции он выполняет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2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Также бот может отвечать, если пользователь поблагодарил бота или попрощался с ним</a:t>
            </a:r>
            <a:endParaRPr lang="ru-RU" sz="2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3"/>
          <a:srcRect l="3257" t="3883" r="2142" b="7412"/>
          <a:stretch/>
        </p:blipFill>
        <p:spPr>
          <a:xfrm>
            <a:off x="7858125" y="0"/>
            <a:ext cx="4157666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123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119329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Телеграмм бот Валера</a:t>
            </a:r>
            <a:r>
              <a:rPr lang="ru-RU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Какие функции он выполняет?</a:t>
            </a:r>
          </a:p>
          <a:p>
            <a:endParaRPr lang="ru-RU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600164"/>
            <a:ext cx="43091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/>
              <a:t>Валера – это учитель и приятель, с  которым можно провести полезно время</a:t>
            </a:r>
            <a:endParaRPr lang="ru-RU" sz="2400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33600"/>
            <a:ext cx="4524375" cy="47244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524375" y="2133600"/>
            <a:ext cx="6442710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Он выполняет следующие функции: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«Викторина» </a:t>
            </a:r>
            <a:r>
              <a:rPr lang="ru-RU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– игра по совместительству настольная. Пользователь отвечает на вопросы и сразу совмещает приятное с полезным: игра + пополнение знаний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«Интересные факты» </a:t>
            </a:r>
            <a:r>
              <a:rPr lang="ru-RU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– по приведенным фактам и фотографии нужно догадаться о каком городе идет речь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Также бот может подсказать пользователю ответ не более трех раз за одну игру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А еще бот по имени человека определяет какого он пола, это для того, чтобы отправлять пользователю сообщения в правильной форме</a:t>
            </a:r>
          </a:p>
        </p:txBody>
      </p:sp>
    </p:spTree>
    <p:extLst>
      <p:ext uri="{BB962C8B-B14F-4D97-AF65-F5344CB8AC3E}">
        <p14:creationId xmlns:p14="http://schemas.microsoft.com/office/powerpoint/2010/main" val="26580731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9135" y="2538000"/>
            <a:ext cx="4680000" cy="4320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0010" y="0"/>
            <a:ext cx="60464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Программа бота Валеры</a:t>
            </a:r>
            <a:endParaRPr lang="ru-RU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495" y="646331"/>
            <a:ext cx="2952750" cy="26479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314700" y="646331"/>
            <a:ext cx="604647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Есть несколько переменных, при помощи которых программа легко ориентируется при взаимодействии с пользователем</a:t>
            </a:r>
            <a:endParaRPr lang="ru-RU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495" y="3294281"/>
            <a:ext cx="4680000" cy="283636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314700" y="1693306"/>
            <a:ext cx="55778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Вся остальная программа, то как бот общается с пользователем, сценарии игр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19148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8778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Как поддерживается работа проекта?</a:t>
            </a:r>
            <a:endParaRPr lang="ru-RU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05740" y="1645920"/>
            <a:ext cx="795528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Чтобы любой человек мог увидеть мой сайт, сайт был выложен на хостинг</a:t>
            </a:r>
          </a:p>
          <a:p>
            <a:r>
              <a:rPr lang="ru-RU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Сайт работает при помощи: 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https://glitch.com</a:t>
            </a: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/</a:t>
            </a:r>
            <a:r>
              <a:rPr lang="ru-RU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r>
              <a:rPr lang="ru-RU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А </a:t>
            </a:r>
            <a:r>
              <a:rPr lang="ru-RU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боты работают </a:t>
            </a:r>
            <a:r>
              <a:rPr lang="ru-RU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при помощи сайта: 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https://pythonanywhere.com</a:t>
            </a:r>
            <a:endParaRPr lang="ru-RU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6197" y="2298442"/>
            <a:ext cx="4314825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747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5730" y="137160"/>
            <a:ext cx="49606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Мероприятия по усовершенствованию:</a:t>
            </a:r>
            <a:endParaRPr lang="ru-RU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70511" y="1992127"/>
            <a:ext cx="504063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Продолжиться работа сайта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Обновлять навыки ботов, планируется добавить Валере игру – Квест Путешествие на планету «Кристальный мир»</a:t>
            </a:r>
            <a:endParaRPr lang="ru-RU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1141" y="337869"/>
            <a:ext cx="6518245" cy="360000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4177" y="3886668"/>
            <a:ext cx="2880000" cy="2880000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7730" y="3886668"/>
            <a:ext cx="3051656" cy="2880000"/>
          </a:xfrm>
          <a:prstGeom prst="rect">
            <a:avLst/>
          </a:prstGeom>
        </p:spPr>
      </p:pic>
      <p:sp>
        <p:nvSpPr>
          <p:cNvPr id="10" name="Управляющая кнопка: настраиваемая 9">
            <a:hlinkClick r:id="rId5" highlightClick="1"/>
          </p:cNvPr>
          <p:cNvSpPr/>
          <p:nvPr/>
        </p:nvSpPr>
        <p:spPr>
          <a:xfrm>
            <a:off x="4434690" y="5362195"/>
            <a:ext cx="1463040" cy="1213105"/>
          </a:xfrm>
          <a:prstGeom prst="actionButtonBlank">
            <a:avLst/>
          </a:prstGeom>
          <a:blipFill dpi="0"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TextBox 10"/>
          <p:cNvSpPr txBox="1"/>
          <p:nvPr/>
        </p:nvSpPr>
        <p:spPr>
          <a:xfrm>
            <a:off x="468480" y="5784081"/>
            <a:ext cx="39662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/>
              <a:t>Запустить сайт(Нажмите на кнопку):</a:t>
            </a:r>
            <a:endParaRPr lang="ru-RU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0" y="5388472"/>
            <a:ext cx="4789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5" tooltip="https://continuous-far-honeysuckle.glitch.me/"/>
              </a:rPr>
              <a:t>https://continuous-far-honeysuckle.glitch.me/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02166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30" y="3978000"/>
            <a:ext cx="3025074" cy="2880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0"/>
            <a:ext cx="110413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Инструменты для разработки веб-сайта</a:t>
            </a:r>
            <a:endParaRPr lang="ru-RU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40937" y="1978793"/>
            <a:ext cx="846963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</a:t>
            </a:r>
            <a:r>
              <a:rPr lang="ru-RU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реймворк </a:t>
            </a: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Flask</a:t>
            </a:r>
            <a:endParaRPr lang="ru-RU" sz="3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Разметка</a:t>
            </a: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расположения объектов на </a:t>
            </a: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HTML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Разметка стиля объектов на </a:t>
            </a: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1475" y="766762"/>
            <a:ext cx="4200525" cy="532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709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2" t="25274" r="59160" b="1464"/>
          <a:stretch/>
        </p:blipFill>
        <p:spPr>
          <a:xfrm>
            <a:off x="0" y="2846070"/>
            <a:ext cx="3246120" cy="401193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8668" y="0"/>
            <a:ext cx="8104762" cy="3457143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4"/>
          <a:srcRect l="2584" t="2355" r="3464" b="6205"/>
          <a:stretch/>
        </p:blipFill>
        <p:spPr>
          <a:xfrm>
            <a:off x="6168389" y="3566159"/>
            <a:ext cx="6023611" cy="329184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37160" y="1082240"/>
            <a:ext cx="93268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Если говорить о проекте в цифрах:</a:t>
            </a:r>
            <a:endParaRPr lang="ru-RU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54405" y="1823514"/>
            <a:ext cx="77724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На сайте собрано </a:t>
            </a:r>
            <a:r>
              <a:rPr lang="ru-RU" sz="3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89</a:t>
            </a:r>
            <a:r>
              <a:rPr lang="ru-RU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субъектов РФ</a:t>
            </a:r>
          </a:p>
          <a:p>
            <a:r>
              <a:rPr lang="ru-RU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Из них </a:t>
            </a:r>
            <a:r>
              <a:rPr lang="ru-RU" sz="3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369</a:t>
            </a:r>
            <a:r>
              <a:rPr lang="ru-RU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городов</a:t>
            </a:r>
          </a:p>
          <a:p>
            <a:r>
              <a:rPr lang="ru-RU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 которых: </a:t>
            </a:r>
          </a:p>
          <a:p>
            <a:r>
              <a:rPr lang="ru-RU" sz="3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649</a:t>
            </a:r>
            <a:r>
              <a:rPr lang="ru-RU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театров и </a:t>
            </a:r>
            <a:r>
              <a:rPr lang="ru-RU" sz="3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1020</a:t>
            </a:r>
            <a:r>
              <a:rPr lang="ru-RU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кинотеатров</a:t>
            </a:r>
          </a:p>
        </p:txBody>
      </p:sp>
    </p:spTree>
    <p:extLst>
      <p:ext uri="{BB962C8B-B14F-4D97-AF65-F5344CB8AC3E}">
        <p14:creationId xmlns:p14="http://schemas.microsoft.com/office/powerpoint/2010/main" val="1617901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Овал 21"/>
          <p:cNvSpPr/>
          <p:nvPr/>
        </p:nvSpPr>
        <p:spPr>
          <a:xfrm>
            <a:off x="-1906100" y="-1197782"/>
            <a:ext cx="8709853" cy="5497829"/>
          </a:xfrm>
          <a:prstGeom prst="ellips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TextBox 3"/>
          <p:cNvSpPr txBox="1"/>
          <p:nvPr/>
        </p:nvSpPr>
        <p:spPr>
          <a:xfrm>
            <a:off x="160020" y="137160"/>
            <a:ext cx="5372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Как </a:t>
            </a:r>
            <a:r>
              <a:rPr lang="ru-RU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пришла </a:t>
            </a:r>
            <a:r>
              <a:rPr lang="ru-RU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идея?</a:t>
            </a:r>
          </a:p>
        </p:txBody>
      </p:sp>
      <p:sp>
        <p:nvSpPr>
          <p:cNvPr id="5" name="Скругленный прямоугольник 4"/>
          <p:cNvSpPr>
            <a:spLocks noChangeAspect="1"/>
          </p:cNvSpPr>
          <p:nvPr/>
        </p:nvSpPr>
        <p:spPr>
          <a:xfrm rot="16200000">
            <a:off x="10204478" y="1648326"/>
            <a:ext cx="2164618" cy="1800000"/>
          </a:xfrm>
          <a:prstGeom prst="round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Скругленный прямоугольник 6"/>
          <p:cNvSpPr>
            <a:spLocks noChangeAspect="1"/>
          </p:cNvSpPr>
          <p:nvPr/>
        </p:nvSpPr>
        <p:spPr>
          <a:xfrm>
            <a:off x="9545528" y="3805196"/>
            <a:ext cx="2513121" cy="1440000"/>
          </a:xfrm>
          <a:prstGeom prst="round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Скругленный прямоугольник 8"/>
          <p:cNvSpPr/>
          <p:nvPr/>
        </p:nvSpPr>
        <p:spPr>
          <a:xfrm>
            <a:off x="240030" y="4720590"/>
            <a:ext cx="1611630" cy="1977390"/>
          </a:xfrm>
          <a:prstGeom prst="roundRect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Скругленный прямоугольник 10"/>
          <p:cNvSpPr/>
          <p:nvPr/>
        </p:nvSpPr>
        <p:spPr>
          <a:xfrm>
            <a:off x="9358298" y="5357041"/>
            <a:ext cx="2700351" cy="1394459"/>
          </a:xfrm>
          <a:prstGeom prst="roundRect">
            <a:avLst/>
          </a:prstGeom>
          <a:blipFill dpi="0"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16148" y="4394808"/>
            <a:ext cx="1744103" cy="2303172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220253" y="1017182"/>
            <a:ext cx="607004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Начиная с 5 лет я каждый год путешествую с родителями. За свою жизнь я посетила уже около </a:t>
            </a:r>
            <a:r>
              <a:rPr lang="ru-RU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7 </a:t>
            </a:r>
            <a:r>
              <a:rPr lang="ru-RU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стран и более 30 городов России. Поэтому для меня тема туризма очень близка. </a:t>
            </a:r>
          </a:p>
        </p:txBody>
      </p:sp>
      <p:sp>
        <p:nvSpPr>
          <p:cNvPr id="2" name="Скругленный прямоугольник 1"/>
          <p:cNvSpPr/>
          <p:nvPr/>
        </p:nvSpPr>
        <p:spPr>
          <a:xfrm rot="16200000">
            <a:off x="1607364" y="5050066"/>
            <a:ext cx="1977390" cy="1318437"/>
          </a:xfrm>
          <a:prstGeom prst="roundRect">
            <a:avLst/>
          </a:prstGeom>
          <a:blipFill dpi="0"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Скругленный прямоугольник 2"/>
          <p:cNvSpPr/>
          <p:nvPr/>
        </p:nvSpPr>
        <p:spPr>
          <a:xfrm>
            <a:off x="10386787" y="137161"/>
            <a:ext cx="1671863" cy="1132404"/>
          </a:xfrm>
          <a:prstGeom prst="roundRect">
            <a:avLst/>
          </a:prstGeom>
          <a:blipFill dpi="0"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Скругленный прямоугольник 15"/>
          <p:cNvSpPr/>
          <p:nvPr/>
        </p:nvSpPr>
        <p:spPr>
          <a:xfrm>
            <a:off x="7332033" y="111622"/>
            <a:ext cx="2895676" cy="1811119"/>
          </a:xfrm>
          <a:prstGeom prst="roundRect">
            <a:avLst/>
          </a:prstGeom>
          <a:blipFill dpi="0"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Скругленный прямоугольник 17"/>
          <p:cNvSpPr/>
          <p:nvPr/>
        </p:nvSpPr>
        <p:spPr>
          <a:xfrm>
            <a:off x="5356010" y="4986456"/>
            <a:ext cx="1460300" cy="1711524"/>
          </a:xfrm>
          <a:prstGeom prst="roundRect">
            <a:avLst/>
          </a:prstGeom>
          <a:blipFill dpi="0"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Скругленный прямоугольник 18"/>
          <p:cNvSpPr/>
          <p:nvPr/>
        </p:nvSpPr>
        <p:spPr>
          <a:xfrm>
            <a:off x="5980545" y="3141200"/>
            <a:ext cx="1964571" cy="1817187"/>
          </a:xfrm>
          <a:prstGeom prst="roundRect">
            <a:avLst/>
          </a:prstGeom>
          <a:blipFill dpi="0"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Скругленный прямоугольник 19"/>
          <p:cNvSpPr/>
          <p:nvPr/>
        </p:nvSpPr>
        <p:spPr>
          <a:xfrm>
            <a:off x="8074747" y="5210115"/>
            <a:ext cx="1060613" cy="1377288"/>
          </a:xfrm>
          <a:prstGeom prst="roundRect">
            <a:avLst/>
          </a:prstGeom>
          <a:blipFill dpi="0"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Скругленный прямоугольник 20"/>
          <p:cNvSpPr/>
          <p:nvPr/>
        </p:nvSpPr>
        <p:spPr>
          <a:xfrm>
            <a:off x="8074747" y="2056651"/>
            <a:ext cx="2033603" cy="1703482"/>
          </a:xfrm>
          <a:prstGeom prst="roundRect">
            <a:avLst/>
          </a:prstGeom>
          <a:blipFill dpi="0"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Скругленный прямоугольник 22"/>
          <p:cNvSpPr/>
          <p:nvPr/>
        </p:nvSpPr>
        <p:spPr>
          <a:xfrm>
            <a:off x="6918175" y="5099538"/>
            <a:ext cx="1036505" cy="1598442"/>
          </a:xfrm>
          <a:prstGeom prst="roundRect">
            <a:avLst/>
          </a:prstGeom>
          <a:blipFill dpi="0" rotWithShape="1"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Скругленный прямоугольник 23"/>
          <p:cNvSpPr/>
          <p:nvPr/>
        </p:nvSpPr>
        <p:spPr>
          <a:xfrm>
            <a:off x="8094742" y="3879504"/>
            <a:ext cx="1283551" cy="1140802"/>
          </a:xfrm>
          <a:prstGeom prst="roundRect">
            <a:avLst/>
          </a:prstGeom>
          <a:blipFill dpi="0" rotWithShape="1"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Скругленный прямоугольник 24"/>
          <p:cNvSpPr/>
          <p:nvPr/>
        </p:nvSpPr>
        <p:spPr>
          <a:xfrm>
            <a:off x="6816309" y="2063891"/>
            <a:ext cx="1193621" cy="1049239"/>
          </a:xfrm>
          <a:prstGeom prst="roundRect">
            <a:avLst/>
          </a:prstGeom>
          <a:blipFill dpi="0"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72079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-1242646" y="-1043354"/>
            <a:ext cx="10234246" cy="6260123"/>
          </a:xfrm>
          <a:prstGeom prst="ellipse">
            <a:avLst/>
          </a:prstGeom>
          <a:ln w="76200">
            <a:solidFill>
              <a:srgbClr val="92D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TextBox 3"/>
          <p:cNvSpPr txBox="1"/>
          <p:nvPr/>
        </p:nvSpPr>
        <p:spPr>
          <a:xfrm>
            <a:off x="102870" y="125730"/>
            <a:ext cx="84696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Задачи, которые выполняет проект: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28600" y="925830"/>
            <a:ext cx="562356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Люди, когда планируют куда поехать, тратят много времени на поиск что посетить в каком-нибудь регионе. </a:t>
            </a: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Проект помогает увидеть всю нужную информацию в одном месте</a:t>
            </a:r>
          </a:p>
          <a:p>
            <a:pPr marL="457200" indent="-457200">
              <a:buAutoNum type="arabicPeriod"/>
            </a:pP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Раскрывает значимость Российского туризма</a:t>
            </a:r>
          </a:p>
          <a:p>
            <a:pPr marL="457200" indent="-457200">
              <a:buAutoNum type="arabicPeriod"/>
            </a:pPr>
            <a:endParaRPr lang="ru-RU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https://cdnstatic.rg.ru/uploads/images/137/81/46/turizm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119" y="2084070"/>
            <a:ext cx="6476762" cy="43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9233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60020" y="148590"/>
            <a:ext cx="69608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Из чего состоит проект?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2"/>
          <a:srcRect l="-254" t="8370" r="-490" b="9203"/>
          <a:stretch/>
        </p:blipFill>
        <p:spPr>
          <a:xfrm>
            <a:off x="5278872" y="44359"/>
            <a:ext cx="4932000" cy="252204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60020" y="697227"/>
            <a:ext cx="27432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Веб-сайт</a:t>
            </a: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3"/>
          <a:srcRect t="3858" b="9521"/>
          <a:stretch/>
        </p:blipFill>
        <p:spPr>
          <a:xfrm>
            <a:off x="7541147" y="932203"/>
            <a:ext cx="4654735" cy="2520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0020" y="1071920"/>
            <a:ext cx="282526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ВК группа</a:t>
            </a: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4"/>
          <a:srcRect t="4202" r="-542" b="8961"/>
          <a:stretch/>
        </p:blipFill>
        <p:spPr>
          <a:xfrm>
            <a:off x="4449152" y="2914532"/>
            <a:ext cx="4668300" cy="25200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60020" y="1522337"/>
            <a:ext cx="294249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ВК </a:t>
            </a:r>
            <a:r>
              <a:rPr lang="ru-RU" sz="3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бот</a:t>
            </a:r>
          </a:p>
          <a:p>
            <a:endParaRPr lang="ru-RU" sz="3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5"/>
          <a:srcRect l="6235" t="269" b="3027"/>
          <a:stretch/>
        </p:blipFill>
        <p:spPr>
          <a:xfrm>
            <a:off x="0" y="2538000"/>
            <a:ext cx="4342153" cy="4320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60020" y="1897030"/>
            <a:ext cx="362027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Телеграмм Бот</a:t>
            </a:r>
            <a:endParaRPr lang="ru-RU" sz="3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41147" y="3963619"/>
            <a:ext cx="4680000" cy="2941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638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37160" y="205740"/>
            <a:ext cx="69494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Веб-сайт. Из чего состоит?</a:t>
            </a:r>
            <a:endParaRPr lang="ru-RU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63115" y="2868930"/>
            <a:ext cx="512064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Состоит из: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Кнопок – регионов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Карты с населенными пунктами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Кнопки – театров, кинотеатров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Кнопка – переносит в группу вк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8748589">
            <a:off x="8503919" y="165116"/>
            <a:ext cx="3505200" cy="323850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3"/>
          <a:srcRect l="7392" t="11486" r="6384" b="4207"/>
          <a:stretch/>
        </p:blipFill>
        <p:spPr>
          <a:xfrm>
            <a:off x="6079817" y="3113931"/>
            <a:ext cx="5037993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635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10FB33DC-9BE2-4290-B122-1845E8C7426F}"/>
              </a:ext>
            </a:extLst>
          </p:cNvPr>
          <p:cNvSpPr txBox="1"/>
          <p:nvPr/>
        </p:nvSpPr>
        <p:spPr>
          <a:xfrm>
            <a:off x="0" y="0"/>
            <a:ext cx="6578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Использованные </a:t>
            </a:r>
            <a:r>
              <a:rPr lang="ru-RU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технологии в программе Веб-сайта</a:t>
            </a:r>
            <a:endParaRPr lang="ru-RU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111" y="1308735"/>
            <a:ext cx="3960000" cy="2160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269740" y="1217474"/>
            <a:ext cx="792226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 папке 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хранятся классы для взаимодействия с базой данных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 папке 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db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хранится сама база данных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 папке 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static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хранятся еще две папки: 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css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 которой лежит файл со стилями кнопок, вкладок и т.д., 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img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 которой хранятся все изображения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 папке 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templates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хранятся все шаблоны страниц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3281" y="3252973"/>
            <a:ext cx="4495800" cy="19812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29551" y="3577141"/>
            <a:ext cx="686943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@app</a:t>
            </a:r>
            <a:r>
              <a:rPr lang="ru-RU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route(“</a:t>
            </a:r>
            <a:r>
              <a:rPr lang="ru-RU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”) 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над каждой функцией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используются для регистрации нашей функции, как функции обратного вызова для определенных 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событий</a:t>
            </a:r>
          </a:p>
          <a:p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Далее сама функция, которая при помощи 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render_template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возвращает  шаблон страницы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4"/>
          <a:srcRect l="6994" t="9155" r="15543" b="2263"/>
          <a:stretch/>
        </p:blipFill>
        <p:spPr>
          <a:xfrm>
            <a:off x="4621281" y="5061629"/>
            <a:ext cx="1851613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293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46" y="221931"/>
            <a:ext cx="3054972" cy="2520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291840" y="221931"/>
            <a:ext cx="497205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__</a:t>
            </a:r>
            <a:r>
              <a:rPr lang="en-US" sz="2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all_models</a:t>
            </a:r>
            <a:r>
              <a:rPr lang="ru-RU" sz="2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2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py 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  <a:r>
              <a:rPr lang="ru-RU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здесь хранятся модели для работы с базой данных</a:t>
            </a:r>
          </a:p>
          <a:p>
            <a:r>
              <a:rPr lang="en-US" sz="2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db_session</a:t>
            </a:r>
            <a:r>
              <a:rPr lang="ru-RU" sz="2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2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py 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  <a:r>
              <a:rPr lang="ru-RU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отвечает за подключение 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 базе </a:t>
            </a:r>
            <a:r>
              <a:rPr lang="ru-RU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данных</a:t>
            </a:r>
          </a:p>
          <a:p>
            <a:r>
              <a:rPr lang="ru-RU" sz="2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Остальные файлы </a:t>
            </a:r>
            <a:r>
              <a:rPr lang="ru-RU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– сами модели для работы с базой данных</a:t>
            </a:r>
            <a:endParaRPr lang="ru-RU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2488" y="0"/>
            <a:ext cx="3939512" cy="3600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280410" y="2249520"/>
            <a:ext cx="47434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base</a:t>
            </a:r>
            <a:r>
              <a:rPr lang="ru-RU" sz="2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2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html 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  <a:r>
              <a:rPr lang="ru-RU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базовый шаблон или родительский шаблон</a:t>
            </a:r>
          </a:p>
          <a:p>
            <a:r>
              <a:rPr lang="ru-RU" sz="2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Остальные шаблоны </a:t>
            </a:r>
            <a:r>
              <a:rPr lang="ru-RU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– производные от него или дочерние</a:t>
            </a:r>
            <a:endParaRPr lang="ru-RU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4"/>
          <a:srcRect l="2906" t="7848" r="3607" b="4205"/>
          <a:stretch/>
        </p:blipFill>
        <p:spPr>
          <a:xfrm>
            <a:off x="0" y="3691889"/>
            <a:ext cx="6812280" cy="3166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430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607</TotalTime>
  <Words>757</Words>
  <Application>Microsoft Office PowerPoint</Application>
  <PresentationFormat>Широкоэкранный</PresentationFormat>
  <Paragraphs>86</Paragraphs>
  <Slides>18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18</vt:i4>
      </vt:variant>
    </vt:vector>
  </HeadingPairs>
  <TitlesOfParts>
    <vt:vector size="23" baseType="lpstr">
      <vt:lpstr>Arial</vt:lpstr>
      <vt:lpstr>Calibri</vt:lpstr>
      <vt:lpstr>Calibri Light</vt:lpstr>
      <vt:lpstr>Times New Roman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SPecialiST RePack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home</dc:creator>
  <cp:lastModifiedBy>home</cp:lastModifiedBy>
  <cp:revision>40</cp:revision>
  <dcterms:created xsi:type="dcterms:W3CDTF">2023-03-31T03:02:12Z</dcterms:created>
  <dcterms:modified xsi:type="dcterms:W3CDTF">2023-04-13T13:13:00Z</dcterms:modified>
</cp:coreProperties>
</file>